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38" r:id="rId89"/>
    <p:sldId id="339" r:id="rId90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63" Type="http://schemas.openxmlformats.org/officeDocument/2006/relationships/slide" Target="slides/slide57.xml"/><Relationship Id="rId64" Type="http://schemas.openxmlformats.org/officeDocument/2006/relationships/slide" Target="slides/slide58.xml"/><Relationship Id="rId65" Type="http://schemas.openxmlformats.org/officeDocument/2006/relationships/slide" Target="slides/slide59.xml"/><Relationship Id="rId66" Type="http://schemas.openxmlformats.org/officeDocument/2006/relationships/slide" Target="slides/slide60.xml"/><Relationship Id="rId67" Type="http://schemas.openxmlformats.org/officeDocument/2006/relationships/slide" Target="slides/slide61.xml"/><Relationship Id="rId68" Type="http://schemas.openxmlformats.org/officeDocument/2006/relationships/slide" Target="slides/slide62.xml"/><Relationship Id="rId69" Type="http://schemas.openxmlformats.org/officeDocument/2006/relationships/slide" Target="slides/slide63.xml"/><Relationship Id="rId70" Type="http://schemas.openxmlformats.org/officeDocument/2006/relationships/slide" Target="slides/slide64.xml"/><Relationship Id="rId71" Type="http://schemas.openxmlformats.org/officeDocument/2006/relationships/slide" Target="slides/slide65.xml"/><Relationship Id="rId72" Type="http://schemas.openxmlformats.org/officeDocument/2006/relationships/slide" Target="slides/slide66.xml"/><Relationship Id="rId73" Type="http://schemas.openxmlformats.org/officeDocument/2006/relationships/slide" Target="slides/slide67.xml"/><Relationship Id="rId74" Type="http://schemas.openxmlformats.org/officeDocument/2006/relationships/slide" Target="slides/slide68.xml"/><Relationship Id="rId75" Type="http://schemas.openxmlformats.org/officeDocument/2006/relationships/slide" Target="slides/slide69.xml"/><Relationship Id="rId76" Type="http://schemas.openxmlformats.org/officeDocument/2006/relationships/slide" Target="slides/slide70.xml"/><Relationship Id="rId77" Type="http://schemas.openxmlformats.org/officeDocument/2006/relationships/slide" Target="slides/slide71.xml"/><Relationship Id="rId78" Type="http://schemas.openxmlformats.org/officeDocument/2006/relationships/slide" Target="slides/slide72.xml"/><Relationship Id="rId79" Type="http://schemas.openxmlformats.org/officeDocument/2006/relationships/slide" Target="slides/slide73.xml"/><Relationship Id="rId80" Type="http://schemas.openxmlformats.org/officeDocument/2006/relationships/slide" Target="slides/slide74.xml"/><Relationship Id="rId81" Type="http://schemas.openxmlformats.org/officeDocument/2006/relationships/slide" Target="slides/slide75.xml"/><Relationship Id="rId82" Type="http://schemas.openxmlformats.org/officeDocument/2006/relationships/slide" Target="slides/slide76.xml"/><Relationship Id="rId83" Type="http://schemas.openxmlformats.org/officeDocument/2006/relationships/slide" Target="slides/slide77.xml"/><Relationship Id="rId84" Type="http://schemas.openxmlformats.org/officeDocument/2006/relationships/slide" Target="slides/slide78.xml"/><Relationship Id="rId85" Type="http://schemas.openxmlformats.org/officeDocument/2006/relationships/slide" Target="slides/slide79.xml"/><Relationship Id="rId86" Type="http://schemas.openxmlformats.org/officeDocument/2006/relationships/slide" Target="slides/slide80.xml"/><Relationship Id="rId87" Type="http://schemas.openxmlformats.org/officeDocument/2006/relationships/slide" Target="slides/slide81.xml"/><Relationship Id="rId88" Type="http://schemas.openxmlformats.org/officeDocument/2006/relationships/slide" Target="slides/slide82.xml"/><Relationship Id="rId89" Type="http://schemas.openxmlformats.org/officeDocument/2006/relationships/slide" Target="slides/slide83.xml"/><Relationship Id="rId90" Type="http://schemas.openxmlformats.org/officeDocument/2006/relationships/slide" Target="slides/slide8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FASTR Workshop - Test Country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January 15-17, 2026** | **Test Country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*Workshop Facilitator*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Health Priorities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8016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Focus areas for Test Country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78308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2057400"/>
            <a:ext cx="11277295" cy="1737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Maternal health services (ANC, skilled birth attendance)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Child immunization coverage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Family planning services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Data quality improvement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60320"/>
            <a:ext cx="10362895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5600" b="1" i="0">
                <a:solidFill>
                  <a:srgbClr val="09544F"/>
                </a:solidFill>
                <a:latin typeface="Arial"/>
              </a:defRPr>
            </a:pPr>
            <a:r>
              <a:t>☕ Tea Break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931920"/>
            <a:ext cx="103628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3200" b="0" i="0">
                <a:solidFill>
                  <a:srgbClr val="21568C"/>
                </a:solidFill>
                <a:latin typeface="Arial"/>
              </a:defRPr>
            </a:pPr>
            <a:r>
              <a:t>15 minutes • Back at 10:50 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Introduction to FASTR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What FASTR does with routine HMIS data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Why rapid-cycle analytics?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80160"/>
            <a:ext cx="5303520" cy="1280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Timely insights aligned with country decision cycles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Continuous learning rather than one-off assessments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Direct feedback loops between data, analysis, and action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Focus of the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42976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Core indicators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FASTR prioritizes a core set of RMNCAH-N indicators that: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Represent key service delivery contacts across the continuum of care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Have relatively high reporting completeness and volumes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Serve as proxies for broader service delivery performance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Outpatient consultations are included as a proxy for overall health service use. The indicator set can be expanded to reflect country-specific priorities.</a:t>
            </a:r>
          </a:p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Core data quality metrics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Analysis is anchored in a standardized set of data quality metrics, including: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Reporting completeness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Extreme value (outlier) detection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Consistency across related indicators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These metrics are summarized into an overall data quality score to support interpretation and comparison across areas.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FASTR approach to routine data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3017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 FASTR approach follows a three-step workflow:</a:t>
            </a:r>
          </a:p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1. Assess data quality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Identify issues related to completeness, outliers, and internal consistency at national and subnational levels.</a:t>
            </a:r>
          </a:p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2. Adjust for data quality limitations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Apply transparent, indicator-specific corrections to improve the reliability of trend analysis.</a:t>
            </a:r>
          </a:p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3. Analyze service delivery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Quantify changes in priority service volumes and compare coverage trends against country targets.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This enables continuous, subnational monitoring while data quality is systematically improved.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Why extract data from DHIS2?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697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Data quality adjustment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 FASTR approach focuses on data quality adjustments to expand the analyses countries can do with DHIS2 data and to generate more robust estimates.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 FASTR methodology includes specific approaches to: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Identify and adjust for outliers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Adjust for incomplete reporting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Apply consistent data quality metrics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These adjustments require processing that cannot be done within DHIS2's native analytics.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Tools for data extraction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377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*Content to be developed*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This section will cover: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DHIS2 data export options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API-based extraction methods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Data transformation requirements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Quality checks on extracted data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60320"/>
            <a:ext cx="10362895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5600" b="1" i="0">
                <a:solidFill>
                  <a:srgbClr val="09544F"/>
                </a:solidFill>
                <a:latin typeface="Arial"/>
              </a:defRPr>
            </a:pPr>
            <a:r>
              <a:t>🍽️ Lunch Break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931920"/>
            <a:ext cx="103628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3200" b="0" i="0">
                <a:solidFill>
                  <a:srgbClr val="21568C"/>
                </a:solidFill>
                <a:latin typeface="Arial"/>
              </a:defRPr>
            </a:pPr>
            <a:r>
              <a:t>60 minutes • Back at 1:30 PM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Workshop Agenda - Day 1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188720"/>
          <a:ext cx="10972800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6400800"/>
                <a:gridCol w="2286000"/>
              </a:tblGrid>
              <a:tr h="320040"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Time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Session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Speaker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8:30 AM - 9:00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Registration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9:00 AM - 9:15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Welcome &amp; Opening Remarks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9:15 AM - 9:45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Participant Introductions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9:45 AM - 10:00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Workshop Objectives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10:00 AM - 10:20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Country Overview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10:20 AM - 10:35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Health Priorities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10:35 AM - 10:50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Tea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10:50 AM - 12:05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Introduction to the FASTR 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12:05 PM - 12:30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Data Extraction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12:30 PM - 1:30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1:30 PM - 2:35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Data Extraction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2:35 PM - 3:30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Group Work &amp;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3:30 PM - 3:45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Afternoon Tea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3:45 PM - 4:45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Group Work &amp;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4:45 PM - 5:00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Day Wrap-up &amp; Q&amp;A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Why extract data from DHIS2?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697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Data quality adjustment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 FASTR approach focuses on data quality adjustments to expand the analyses countries can do with DHIS2 data and to generate more robust estimates.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 FASTR methodology includes specific approaches to: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Identify and adjust for outliers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Adjust for incomplete reporting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Apply consistent data quality metrics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These adjustments require processing that cannot be done within DHIS2's native analytics.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Tools for data extraction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377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*Content to be developed*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This section will cover: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DHIS2 data export options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API-based extraction methods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Data transformation requirements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Quality checks on extracted data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60320"/>
            <a:ext cx="10362895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5600" b="1" i="0">
                <a:solidFill>
                  <a:srgbClr val="09544F"/>
                </a:solidFill>
                <a:latin typeface="Arial"/>
              </a:defRPr>
            </a:pPr>
            <a:r>
              <a:t>☕ Afternoon Tea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931920"/>
            <a:ext cx="103628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3200" b="0" i="0">
                <a:solidFill>
                  <a:srgbClr val="21568C"/>
                </a:solidFill>
                <a:latin typeface="Arial"/>
              </a:defRPr>
            </a:pPr>
            <a:r>
              <a:t>15 minutes • Back at 3:45 PM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See You Tomorrow!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8016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Day 1 Complete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78308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2057400"/>
            <a:ext cx="11277295" cy="1417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We covered today: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Introduction to the FASTR Approach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Data Extraction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Tomorrow: Day 2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We resume at **9:00 AM**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**Coming up:** Data Quality Assessment, Data Quality Adjustment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Day 2: Recap &amp; Questions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8016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Yesterday we covered: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78308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2057400"/>
            <a:ext cx="11277295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Introduction to the FASTR Approach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Data Extraction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Questions &amp; Discussion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1417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Any questions from yesterday's sessions?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Points that need clarification?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Insights from the exercises?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Data quality assessment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Understanding the reliability of routine health data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Why talk about data quality?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3337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**The challenge:** Health facilities report data every month, but sometimes: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Numbers seem too high or too low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Facilities forget to report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Related numbers don't match up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**The impact:** Bad data leads to bad decisions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We might think services are improving when they're not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We might miss real problems in certain areas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Resources might go to the wrong places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**FASTR's solution:** Check data quality systematically, fix what we can, and be transparent about limitations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Three simple questions about data quality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697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1. Are facilities reporting regularly?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Completeness: Did we get reports from facilities this month?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2. Are the numbers reasonable?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Outliers: Are there any suspiciously high values?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3. Do related numbers make sense together?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Consistency: Do related services show expected patterns?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These three questions help us understand if we can trust the data for decision-making.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Workshop Agenda - Day 2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188720"/>
          <a:ext cx="10972800" cy="3520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6400800"/>
                <a:gridCol w="2286000"/>
              </a:tblGrid>
              <a:tr h="320039"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Time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Session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Speaker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2003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9:00 AM - 9:15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Recap &amp; Questions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3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9:15 AM - 10:30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Data Quality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3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10:30 AM - 10:45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Tea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3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10:45 AM - 11:45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Data Quality Adjustment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3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11:45 AM - 12:30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Hands-on Practice: DQ Adjust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3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12:30 PM - 1:30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3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1:30 PM - 3:30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Group Work &amp;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3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3:30 PM - 3:45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Afternoon Tea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3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3:45 PM - 4:45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Group Work &amp;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9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4:45 PM - 5:00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Day Wrap-up &amp; Q&amp;A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Question 1: Are facilities reporting?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Completeness: Did we get reports?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3337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What we're checking: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Each month, are facilities sending in their reports?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Example: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District has 20 health centers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In March, only 15 sent ANC data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Completeness = 75% (15 out of 20 reported)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Why it matters: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If many facilities don't report, we're missing part of the picture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Trends might look like services dropped, when really facilities just didn't report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What's good completeness?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377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It depends on your health system: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90%+ is excellent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80-90% is good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Below 80% means we're missing a lot of information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**Important:** Even 100% completeness doesn't mean we have the full picture - some services might happen outside facilities or some facilities might not be in the reporting system.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**What to look for:** Is completeness improving over time? Which areas have low completeness?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Completeness: FASTR output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Default_2._Proportion_of_completed_record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9144000" cy="5371011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Question 2: Are numbers reasonable?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Outliers: Spotting suspicious numbers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3337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What we're checking: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Are there any values that seem way too high compared to what that facility normally reports?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Real example: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Health Center A normally reports 20-25 deliveries per month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In March, they reported 450 deliveries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This is likely a data entry error (maybe they typed an extra digit, or reported cumulative instead of monthly)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Why it matters: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One extreme value can make it look like there was a huge service increase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Skews totals and trends for the whole district or province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How we spot outliers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Outliers are identified by assessing the within-facility variation in monthly reporting for each indicator.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A value is flagged as an outlier if it meets EITHER of two criteria: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 value greater than 10 times the Median Absolute Deviation (MAD) from the monthly median value for the indicator, OR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 value for which the proportional contribution in volume for a facility, indicator, and time period is greater than 80%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AND for which the count is greater than 100.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Outlier example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280160"/>
          <a:ext cx="6858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286000"/>
                <a:gridCol w="2286000"/>
              </a:tblGrid>
              <a:tr h="365760"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Month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Tests Reported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Normal?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January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245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Normal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February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267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Normal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2,890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Outlier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April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Normal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Outliers: FASTR output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Default_1._Proportion_of_outlie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9144000" cy="32766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Question 3: Do related numbers match up?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Workshop Agenda - Day 3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188720"/>
          <a:ext cx="10972800" cy="4160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6400800"/>
                <a:gridCol w="2286000"/>
              </a:tblGrid>
              <a:tr h="320040"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Time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Session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4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Speaker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9:00 AM - 9:15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Recap &amp; Questions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9:15 AM - 10:15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Data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10:15 AM - 10:30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Data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10:30 AM - 10:45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Tea 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10:45 AM - 11:00 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Data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11:00 AM - 12:30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Hands-on Practice: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12:30 PM - 1:30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Lunch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1:30 PM - 3:30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Group Work &amp;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3:30 PM - 3:45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Afternoon Tea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3:45 PM - 4:45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Group Work &amp; Discussion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4:45 PM - 5:05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Next Steps &amp; Action Planning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  <a:tr h="32004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5:05 PM - 5:20 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Day Wrap-up &amp; Q&amp;A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Consistency: Do related services make sense together?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3977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What we're checking: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Health services are related - certain patterns are expected.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Example 1 - ANC visits: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More women should get their 1st ANC visit (ANC1)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Fewer should complete all 4 visits (ANC4)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We expect: ANC1 &gt;= ANC4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Example 2 - Vaccinations: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More babies should get their 1st Penta dose (Penta1)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Fewer should complete all 3 doses (Penta3)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We expect: Penta1 &gt;= Penta3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If these relationships are backwards, something's wrong with the data.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Why check consistency at district level?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3337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Patients move between facilities: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Woman might get ANC1 at Health Center A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But deliver at District Hospital B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If we only look at each facility separately, numbers might not match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**Solution:** Check consistency at district level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Add up all ANC1 visits in the district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Add up all ANC4 visits in the district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Compare the totals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This accounts for patients visiting different facilities for different services.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Consistency example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280160"/>
          <a:ext cx="685800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286000"/>
                <a:gridCol w="2286000"/>
              </a:tblGrid>
              <a:tr h="365760"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Indicator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District Total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Expected Relationship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ANC1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5,200 visits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Should be higher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ANC4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4,100 visits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Should be lower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Consistency: FASTR output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Default_4._Proportion_of_sub-national_areas_meeting_consistency_criteri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9144000" cy="3065417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Putting it all together: Overall data quality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Overall quality score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42976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For each facility and month, we combine all three checks: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**Complete:** Did the facility report?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**No outliers:** Are the numbers reasonable?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**Consistent:** Do related numbers make sense?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Binary DQA Score: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dqa_score = 1 if all consistency pairs pass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dqa_score = 0 if any consistency pair fails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**DQA Mean:** Average of completeness-outlier score and consistency score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This score helps us: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Decide which data to use for analysis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Identify facilities that need support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Track if data quality is improving over time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Overall DQA score: FASTR output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Default_5._Overall_DQA_sco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9144000" cy="286512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Mean DQA score: FASTR output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Default_6._Mean_DQA_scor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9144000" cy="2965269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60320"/>
            <a:ext cx="10362895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5600" b="1" i="0">
                <a:solidFill>
                  <a:srgbClr val="09544F"/>
                </a:solidFill>
                <a:latin typeface="Arial"/>
              </a:defRPr>
            </a:pPr>
            <a:r>
              <a:t>☕ Tea Break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931920"/>
            <a:ext cx="103628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3200" b="0" i="0">
                <a:solidFill>
                  <a:srgbClr val="21568C"/>
                </a:solidFill>
                <a:latin typeface="Arial"/>
              </a:defRPr>
            </a:pPr>
            <a:r>
              <a:t>15 minutes • Back at 10:45 AM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Approach to data quality adjustment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1737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 Data Quality Adjustment module (Module 2 in the FASTR analytics platform) systematically corrects two common problems in routine health facility data: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Outliers - extreme values caused by reporting errors or data entry mistakes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Missing data - from incomplete reporting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Rather than simply deleting problematic data, this module replaces questionable values with statistically sound estimates based on each facility's own historical patterns.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Workshop Objectives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By the end of this workshop, participants will be able to: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EPI, MCH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English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10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4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Four adjustment scenarios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280160"/>
          <a:ext cx="4572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286000"/>
              </a:tblGrid>
              <a:tr h="365760"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Scenario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Description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Original data, no adjustments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Outliers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Only outlier corrections applied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Completeness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Only missing data filled in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Both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Both types of corrections applied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Adjustment for outliers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697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For each value flagged as an outlier, the module calculates what the value "should have been" based on that facility's historical pattern.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Methods used (in order of preference):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Centered 6-month rolling average (3 months before + 3 months after)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Forward 6-month rolling average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Backward 6-month rolling average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Same month from the previous year (for seasonal indicators)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Facility-specific historical mean (fallback)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Outlier adjustment: FASTR output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Default_1._Percent_change_in_volume_due_to_outlier_adjustm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9144000" cy="5549537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Adjustment for completeness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For months where data is missing or marked as incomplete, the module imputes (fills in) values using the same rolling average approach.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This ensures that temporary reporting gaps don't create artificial drops to zero in the data.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Completeness adjustment: FASTR output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4" name="Picture 3" descr="Default_2._Percent_change_in_volume_due_to_completeness_adjustm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71600"/>
            <a:ext cx="9144000" cy="5349240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60320"/>
            <a:ext cx="10362895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5600" b="1" i="0">
                <a:solidFill>
                  <a:srgbClr val="09544F"/>
                </a:solidFill>
                <a:latin typeface="Arial"/>
              </a:defRPr>
            </a:pPr>
            <a:r>
              <a:t>🍽️ Lunch Break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931920"/>
            <a:ext cx="103628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3200" b="0" i="0">
                <a:solidFill>
                  <a:srgbClr val="21568C"/>
                </a:solidFill>
                <a:latin typeface="Arial"/>
              </a:defRPr>
            </a:pPr>
            <a:r>
              <a:t>60 minutes • Back at 1:30 PM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60320"/>
            <a:ext cx="10362895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5600" b="1" i="0">
                <a:solidFill>
                  <a:srgbClr val="09544F"/>
                </a:solidFill>
                <a:latin typeface="Arial"/>
              </a:defRPr>
            </a:pPr>
            <a:r>
              <a:t>☕ Afternoon Tea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931920"/>
            <a:ext cx="103628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3200" b="0" i="0">
                <a:solidFill>
                  <a:srgbClr val="21568C"/>
                </a:solidFill>
                <a:latin typeface="Arial"/>
              </a:defRPr>
            </a:pPr>
            <a:r>
              <a:t>15 minutes • Back at 3:45 PM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See You Tomorrow!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8016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Day 2 Complete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78308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2057400"/>
            <a:ext cx="11277295" cy="1417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We covered today: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Data Quality Assessment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Data Quality Adjustment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Tomorrow: Day 3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We resume at **9:00 AM**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**Coming up:** Data Analysis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Day 3: Recap &amp; Questions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8016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Yesterday we covered: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78308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2057400"/>
            <a:ext cx="11277295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Data Quality Assessment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Data Quality Adjustment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Country Health System Overview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777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Test Country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Questions &amp; Discussion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1417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Any questions from yesterday's sessions?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Points that need clarification?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Insights from the exercises?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Service utilization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 Service Utilization module (Module 3 in the FASTR analytics platform) analyzes health service delivery patterns to detect and quantify disruptions in service volumes over time.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Key capabilities: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Identifies when health services deviate significantly from expected patterns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Measures magnitude of disruptions at national, provincial, and district levels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Distinguishes normal fluctuations from genuine disruptions requiring investigation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48640"/>
            <a:ext cx="11277295" cy="3017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Two-stage analysis process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1: Control chart analysis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Model expected patterns using historical trends and seasonality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Detect significant deviations from expected volumes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Flag disrupted periods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2: Disruption quantification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Use panel regression to estimate service volume changes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Calculate shortfalls and surpluses in absolute numbers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Surplus and disruption analyses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280160"/>
          <a:ext cx="45720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286000"/>
              </a:tblGrid>
              <a:tr h="365760"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Disruption Type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Description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Sharp disruptions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Single months with extreme deviations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Sustained drops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Gradual declines over several months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Sustained dips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Periods consistently below expected levels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Sustained rises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Periods consistently above expected levels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Missing data patterns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Gaps in reporting that may signal problems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486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Quantifying impact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Disruption analysis quantifies shortfalls and surpluses by comparing: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Predicted volumes (what would have happened without disruption)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Actual volumes (what was observed)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Results are reported in absolute numbers and percentages at each geographic level.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Service Coverage Estimates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This module estimates health service coverage by answering: **"What percentage of the target population received this health service?"**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Three data sources integrated: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Adjusted health service volumes from HMIS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Population projections from United Nations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Household survey data from MICS/DHS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48640"/>
            <a:ext cx="11277295" cy="3337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Two-Part Process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1: Denominator Calculation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Calculate target populations using multiple methods (HMIS-based and population-based)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Compare against survey benchmarks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Automatically select best denominator for each indicator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2: Coverage Estimation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Override automatic selections based on programmatic knowledge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Project survey estimates forward using HMIS trends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Generate final coverage estimates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Service utilization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 Service Utilization module (Module 3 in the FASTR analytics platform) analyzes health service delivery patterns to detect and quantify disruptions in service volumes over time.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Key capabilities: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Identifies when health services deviate significantly from expected patterns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Measures magnitude of disruptions at national, provincial, and district levels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Distinguishes normal fluctuations from genuine disruptions requiring investigation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48640"/>
            <a:ext cx="11277295" cy="3017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Two-stage analysis process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1: Control chart analysis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Model expected patterns using historical trends and seasonality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Detect significant deviations from expected volumes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Flag disrupted periods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2: Disruption quantification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Use panel regression to estimate service volume changes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Calculate shortfalls and surpluses in absolute numbers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Surplus and disruption analyses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280160"/>
          <a:ext cx="45720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286000"/>
              </a:tblGrid>
              <a:tr h="365760"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Disruption Type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Description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Sharp disruptions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Single months with extreme deviations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Sustained drops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Gradual declines over several months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Sustained dips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Periods consistently below expected levels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Sustained rises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Periods consistently above expected levels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Missing data patterns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Gaps in reporting that may signal problems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Health System Structure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280160"/>
          <a:ext cx="4572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286000"/>
              </a:tblGrid>
              <a:tr h="365760"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Level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Description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National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[Ministry of Health]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Regional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[X provinces/regions]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District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[X districts]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Facility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500 health facilities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486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Quantifying impact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Disruption analysis quantifies shortfalls and surpluses by comparing: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Predicted volumes (what would have happened without disruption)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Actual volumes (what was observed)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Results are reported in absolute numbers and percentages at each geographic level.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Service Coverage Estimates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This module estimates health service coverage by answering: **"What percentage of the target population received this health service?"**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Three data sources integrated: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Adjusted health service volumes from HMIS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Population projections from United Nations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Household survey data from MICS/DHS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48640"/>
            <a:ext cx="11277295" cy="3337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Two-Part Process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1: Denominator Calculation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Calculate target populations using multiple methods (HMIS-based and population-based)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Compare against survey benchmarks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Automatically select best denominator for each indicator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2: Coverage Estimation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Override automatic selections based on programmatic knowledge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Project survey estimates forward using HMIS trends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Generate final coverage estimates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60320"/>
            <a:ext cx="10362895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5600" b="1" i="0">
                <a:solidFill>
                  <a:srgbClr val="09544F"/>
                </a:solidFill>
                <a:latin typeface="Arial"/>
              </a:defRPr>
            </a:pPr>
            <a:r>
              <a:t>☕ Tea Break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931920"/>
            <a:ext cx="103628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3200" b="0" i="0">
                <a:solidFill>
                  <a:srgbClr val="21568C"/>
                </a:solidFill>
                <a:latin typeface="Arial"/>
              </a:defRPr>
            </a:pPr>
            <a:r>
              <a:t>15 minutes • Back at 10:45 AM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Service utilization analysis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The Service Utilization module (Module 3 in the FASTR analytics platform) analyzes health service delivery patterns to detect and quantify disruptions in service volumes over time.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Key capabilities: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Identifies when health services deviate significantly from expected patterns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Measures magnitude of disruptions at national, provincial, and district levels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Distinguishes normal fluctuations from genuine disruptions requiring investigation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48640"/>
            <a:ext cx="11277295" cy="3017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Two-stage analysis process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1: Control chart analysis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Model expected patterns using historical trends and seasonality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Detect significant deviations from expected volumes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Flag disrupted periods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2: Disruption quantification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Use panel regression to estimate service volume changes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Calculate shortfalls and surpluses in absolute numbers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Surplus and disruption analyses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280160"/>
          <a:ext cx="45720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286000"/>
              </a:tblGrid>
              <a:tr h="365760"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Disruption Type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Description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Sharp disruptions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Single months with extreme deviations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Sustained drops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Gradual declines over several months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Sustained dips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Periods consistently below expected levels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Sustained rises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Periods consistently above expected levels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Missing data patterns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Gaps in reporting that may signal problems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486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Quantifying impact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Disruption analysis quantifies shortfalls and surpluses by comparing: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Predicted volumes (what would have happened without disruption)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Actual volumes (what was observed)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Results are reported in absolute numbers and percentages at each geographic level.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Service Coverage Estimates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2057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This module estimates health service coverage by answering: **"What percentage of the target population received this health service?"**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Three data sources integrated: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Adjusted health service volumes from HMIS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Population projections from United Nations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Household survey data from MICS/DHS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48640"/>
            <a:ext cx="11277295" cy="33375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 b="1" i="0">
                <a:solidFill>
                  <a:srgbClr val="7A1F6E"/>
                </a:solidFill>
                <a:latin typeface="Arial"/>
              </a:defRPr>
            </a:pPr>
            <a:r>
              <a:t>Two-Part Process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1: Denominator Calculation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Calculate target populations using multiple methods (HMIS-based and population-based)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Compare against survey benchmarks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Automatically select best denominator for each indicator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Part 2: Coverage Estimation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Override automatic selections based on programmatic knowledge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Project survey estimates forward using HMIS trends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Generate final coverage estimates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Population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280160"/>
          <a:ext cx="45720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286000"/>
              </a:tblGrid>
              <a:tr h="365760"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Group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b="1">
                          <a:solidFill>
                            <a:srgbClr val="21568C"/>
                          </a:solidFill>
                          <a:latin typeface="Arial"/>
                        </a:defRPr>
                      </a:pPr>
                      <a:r>
                        <a:t>Estimate</a:t>
                      </a:r>
                    </a:p>
                  </a:txBody>
                  <a:tcPr>
                    <a:solidFill>
                      <a:srgbClr val="CAE6E9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Total population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1000000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Women of reproductive 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200000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Children under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150000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Expected pregnancies/year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[X per year]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Expected live births/year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2C3E50"/>
                          </a:solidFill>
                          <a:latin typeface="Arial"/>
                        </a:defRPr>
                      </a:pPr>
                      <a:r>
                        <a:t>[X per year]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60320"/>
            <a:ext cx="10362895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5600" b="1" i="0">
                <a:solidFill>
                  <a:srgbClr val="09544F"/>
                </a:solidFill>
                <a:latin typeface="Arial"/>
              </a:defRPr>
            </a:pPr>
            <a:r>
              <a:t>🍽️ Lunch Break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931920"/>
            <a:ext cx="103628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3200" b="0" i="0">
                <a:solidFill>
                  <a:srgbClr val="21568C"/>
                </a:solidFill>
                <a:latin typeface="Arial"/>
              </a:defRPr>
            </a:pPr>
            <a:r>
              <a:t>60 minutes • Back at 1:30 PM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60320"/>
            <a:ext cx="10362895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5600" b="1" i="0">
                <a:solidFill>
                  <a:srgbClr val="09544F"/>
                </a:solidFill>
                <a:latin typeface="Arial"/>
              </a:defRPr>
            </a:pPr>
            <a:r>
              <a:t>☕ Afternoon Tea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931920"/>
            <a:ext cx="103628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defRPr sz="3200" b="0" i="0">
                <a:solidFill>
                  <a:srgbClr val="21568C"/>
                </a:solidFill>
                <a:latin typeface="Arial"/>
              </a:defRPr>
            </a:pPr>
            <a:r>
              <a:t>15 minutes • Back at 3:45 PM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Next Steps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8016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Action items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78308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2057400"/>
            <a:ext cx="11277295" cy="1737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Apply FASTR methods to your country data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Share findings with stakeholders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Establish regular data review processes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Identify areas for data quality improvement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Thank You!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8016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Questions &amp; Discussion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78308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4000" b="1" i="0">
                <a:solidFill>
                  <a:srgbClr val="09544F"/>
                </a:solidFill>
                <a:latin typeface="Arial"/>
              </a:defRPr>
            </a:pPr>
            <a:r>
              <a:t>Contact Information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1097280"/>
            <a:ext cx="5486400" cy="54864"/>
          </a:xfrm>
          <a:prstGeom prst="rect">
            <a:avLst/>
          </a:prstGeom>
          <a:solidFill>
            <a:srgbClr val="D0CB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11277295" cy="1417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FASTR Team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📧 Email: fastr@worldbank.org</a:t>
            </a:r>
          </a:p>
          <a:p>
            <a:pPr>
              <a:defRPr sz="1800" b="0" i="0">
                <a:solidFill>
                  <a:srgbClr val="333333"/>
                </a:solidFill>
                <a:latin typeface="Arial"/>
              </a:defRPr>
            </a:pPr>
            <a:r>
              <a:t>🌐 Website: https://fastr.org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7295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defRPr sz="3200" b="1" i="0">
                <a:solidFill>
                  <a:srgbClr val="21568C"/>
                </a:solidFill>
                <a:latin typeface="Arial"/>
              </a:defRPr>
            </a:pPr>
            <a:r>
              <a:t>Data Sources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57200" y="960120"/>
            <a:ext cx="4572000" cy="36576"/>
          </a:xfrm>
          <a:prstGeom prst="rect">
            <a:avLst/>
          </a:prstGeom>
          <a:solidFill>
            <a:srgbClr val="1A9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200" y="1234440"/>
            <a:ext cx="11277295" cy="1737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Routine data: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DHIS2 (reporting rate: 80)</a:t>
            </a:r>
          </a:p>
          <a:p>
            <a:pPr>
              <a:defRPr sz="1800" b="1" i="0">
                <a:solidFill>
                  <a:srgbClr val="333333"/>
                </a:solidFill>
                <a:latin typeface="Arial"/>
              </a:defRPr>
            </a:pPr>
            <a:r>
              <a:t>Survey data:</a:t>
            </a:r>
          </a:p>
          <a:p>
            <a:pPr>
              <a:defRPr sz="1800" b="0" i="0">
                <a:solidFill>
                  <a:srgbClr val="2C3E50"/>
                </a:solidFill>
                <a:latin typeface="Arial"/>
              </a:defRPr>
            </a:pPr>
            <a:r>
              <a:t>• DHIS2 Monthly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